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7"/>
  </p:notesMasterIdLst>
  <p:sldIdLst>
    <p:sldId id="273" r:id="rId2"/>
    <p:sldId id="1800" r:id="rId3"/>
    <p:sldId id="279" r:id="rId4"/>
    <p:sldId id="1804" r:id="rId5"/>
    <p:sldId id="1805" r:id="rId6"/>
    <p:sldId id="1801" r:id="rId7"/>
    <p:sldId id="1803" r:id="rId8"/>
    <p:sldId id="1807" r:id="rId9"/>
    <p:sldId id="1806" r:id="rId10"/>
    <p:sldId id="1808" r:id="rId11"/>
    <p:sldId id="297" r:id="rId12"/>
    <p:sldId id="1784" r:id="rId13"/>
    <p:sldId id="1823" r:id="rId14"/>
    <p:sldId id="365" r:id="rId15"/>
    <p:sldId id="1818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1B2"/>
    <a:srgbClr val="CDCED0"/>
    <a:srgbClr val="134F33"/>
    <a:srgbClr val="00593A"/>
    <a:srgbClr val="5E7F6A"/>
    <a:srgbClr val="19191A"/>
    <a:srgbClr val="C6C6C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7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952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davis\Documents\Operations\Deferred%20Maint\WO_PM%20Histo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davis\Documents\Operations\Deferred%20Maint\WO_PM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davis\Documents\Operations\Deferred%20Maint\WO_PM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 WOs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Sheet1!$A$3:$A$11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xVal>
          <c:yVal>
            <c:numRef>
              <c:f>Sheet1!$C$3:$C$11</c:f>
              <c:numCache>
                <c:formatCode>General</c:formatCode>
                <c:ptCount val="9"/>
                <c:pt idx="0">
                  <c:v>783</c:v>
                </c:pt>
                <c:pt idx="1">
                  <c:v>4188</c:v>
                </c:pt>
                <c:pt idx="2">
                  <c:v>8712</c:v>
                </c:pt>
                <c:pt idx="3">
                  <c:v>13417</c:v>
                </c:pt>
                <c:pt idx="4">
                  <c:v>18454</c:v>
                </c:pt>
                <c:pt idx="5">
                  <c:v>23766</c:v>
                </c:pt>
                <c:pt idx="6">
                  <c:v>29667</c:v>
                </c:pt>
                <c:pt idx="7">
                  <c:v>35576</c:v>
                </c:pt>
                <c:pt idx="8">
                  <c:v>48793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E0E-4CF1-8668-979A93118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349312"/>
        <c:axId val="483340576"/>
      </c:scatterChart>
      <c:valAx>
        <c:axId val="48334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340576"/>
        <c:crosses val="autoZero"/>
        <c:crossBetween val="midCat"/>
      </c:valAx>
      <c:valAx>
        <c:axId val="48334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349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Yearly WO Totals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Sheet1!$A$3:$A$11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Sheet1!$B$3:$B$11</c:f>
              <c:numCache>
                <c:formatCode>General</c:formatCode>
                <c:ptCount val="9"/>
                <c:pt idx="0">
                  <c:v>783</c:v>
                </c:pt>
                <c:pt idx="1">
                  <c:v>3405</c:v>
                </c:pt>
                <c:pt idx="2">
                  <c:v>4524</c:v>
                </c:pt>
                <c:pt idx="3">
                  <c:v>4705</c:v>
                </c:pt>
                <c:pt idx="4">
                  <c:v>5037</c:v>
                </c:pt>
                <c:pt idx="5">
                  <c:v>5312</c:v>
                </c:pt>
                <c:pt idx="6">
                  <c:v>5901</c:v>
                </c:pt>
                <c:pt idx="7">
                  <c:v>5909</c:v>
                </c:pt>
                <c:pt idx="8">
                  <c:v>13217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E-401A-A537-06D5CCF20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0289648"/>
        <c:axId val="450289232"/>
      </c:barChart>
      <c:catAx>
        <c:axId val="45028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289232"/>
        <c:crosses val="autoZero"/>
        <c:auto val="1"/>
        <c:lblAlgn val="ctr"/>
        <c:lblOffset val="100"/>
        <c:noMultiLvlLbl val="0"/>
      </c:catAx>
      <c:valAx>
        <c:axId val="45028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28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</a:t>
            </a:r>
            <a:r>
              <a:rPr lang="en-US" baseline="0"/>
              <a:t> PMs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Sheet1!$A$3:$A$11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xVal>
          <c:yVal>
            <c:numRef>
              <c:f>Sheet1!$E$3:$E$11</c:f>
              <c:numCache>
                <c:formatCode>General</c:formatCode>
                <c:ptCount val="9"/>
                <c:pt idx="0">
                  <c:v>238</c:v>
                </c:pt>
                <c:pt idx="1">
                  <c:v>1516</c:v>
                </c:pt>
                <c:pt idx="2">
                  <c:v>2771</c:v>
                </c:pt>
                <c:pt idx="3">
                  <c:v>4315</c:v>
                </c:pt>
                <c:pt idx="4">
                  <c:v>5949</c:v>
                </c:pt>
                <c:pt idx="5">
                  <c:v>7653</c:v>
                </c:pt>
                <c:pt idx="6">
                  <c:v>9266</c:v>
                </c:pt>
                <c:pt idx="7">
                  <c:v>10490</c:v>
                </c:pt>
                <c:pt idx="8">
                  <c:v>12555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6DA-4B77-BBA4-E207D0A75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041024"/>
        <c:axId val="471040192"/>
      </c:scatterChart>
      <c:valAx>
        <c:axId val="471041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040192"/>
        <c:crosses val="autoZero"/>
        <c:crossBetween val="midCat"/>
      </c:valAx>
      <c:valAx>
        <c:axId val="47104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041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9E05F5-3DDC-F349-8829-4229B9CF285B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3CAF68-D951-8C41-9469-FD566B50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CAF68-D951-8C41-9469-FD566B507A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5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CAF68-D951-8C41-9469-FD566B507A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5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currently managing over 1,200 assets in the software  </a:t>
            </a:r>
          </a:p>
        </p:txBody>
      </p:sp>
    </p:spTree>
    <p:extLst>
      <p:ext uri="{BB962C8B-B14F-4D97-AF65-F5344CB8AC3E}">
        <p14:creationId xmlns:p14="http://schemas.microsoft.com/office/powerpoint/2010/main" val="274081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untain&#10;&#10;Description automatically generated">
            <a:extLst>
              <a:ext uri="{FF2B5EF4-FFF2-40B4-BE49-F238E27FC236}">
                <a16:creationId xmlns:a16="http://schemas.microsoft.com/office/drawing/2014/main" id="{E12C1143-995C-B7B3-9914-2E544956A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5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23-24, 2022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 Strategic Advisory Committee – May 2022 Review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71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993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934"/>
            <a:ext cx="12192000" cy="9473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23-24,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 Strategic Advisory Committee – May 2022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89F9EF-A42D-8C84-B87B-7BE684A43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80" y="1422400"/>
            <a:ext cx="10612120" cy="47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081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89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23-24,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 Strategic Advisory Committee – May 2022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5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79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23-24,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 Strategic Advisory Committee – May 2022 Review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9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34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339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23-24,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SURF Strategic Advisory Committee – May 2022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555475" y="6641727"/>
            <a:ext cx="9636525" cy="226598"/>
          </a:xfrm>
          <a:prstGeom prst="rect">
            <a:avLst/>
          </a:prstGeom>
          <a:solidFill>
            <a:srgbClr val="134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36040"/>
            <a:ext cx="2928668" cy="227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9" y="6156990"/>
            <a:ext cx="1265749" cy="47905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3033" y="6663549"/>
            <a:ext cx="2573868" cy="172952"/>
          </a:xfrm>
          <a:prstGeom prst="rect">
            <a:avLst/>
          </a:prstGeom>
        </p:spPr>
        <p:txBody>
          <a:bodyPr vert="horz" lIns="109728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May 23-24,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1" y="6636040"/>
            <a:ext cx="690264" cy="219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A867815-C300-4B4A-A7A4-06541D8252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97659" y="6644096"/>
            <a:ext cx="4223112" cy="211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SURF Strategic Advisory Committee – May 2022 Review</a:t>
            </a:r>
          </a:p>
        </p:txBody>
      </p:sp>
      <p:pic>
        <p:nvPicPr>
          <p:cNvPr id="14" name="image1.jpg" descr="Banner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94713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7130"/>
          </a:xfrm>
          <a:prstGeom prst="rect">
            <a:avLst/>
          </a:prstGeom>
          <a:solidFill>
            <a:srgbClr val="134F33">
              <a:alpha val="85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E707C42-A8FB-C141-0F4A-922B2CFEF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680" y="1381760"/>
            <a:ext cx="10612120" cy="483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83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37" r:id="rId2"/>
    <p:sldLayoutId id="2147483733" r:id="rId3"/>
    <p:sldLayoutId id="2147483735" r:id="rId4"/>
    <p:sldLayoutId id="2147483736" r:id="rId5"/>
    <p:sldLayoutId id="2147483741" r:id="rId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>
            <a:extLst>
              <a:ext uri="{FF2B5EF4-FFF2-40B4-BE49-F238E27FC236}">
                <a16:creationId xmlns:a16="http://schemas.microsoft.com/office/drawing/2014/main" id="{16219041-B28B-B07E-87DC-7B9A6B5D7C89}"/>
              </a:ext>
            </a:extLst>
          </p:cNvPr>
          <p:cNvSpPr txBox="1">
            <a:spLocks/>
          </p:cNvSpPr>
          <p:nvPr/>
        </p:nvSpPr>
        <p:spPr>
          <a:xfrm>
            <a:off x="201247" y="6367190"/>
            <a:ext cx="1670760" cy="362084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3">
                    <a:lumOff val="44000"/>
                  </a:schemeClr>
                </a:solidFill>
                <a:effectLst>
                  <a:outerShdw blurRad="50800" dist="50800" dir="2700000" rotWithShape="0">
                    <a:srgbClr val="000000"/>
                  </a:outerShdw>
                </a:effectLst>
              </a:rPr>
              <a:t>October 20, 2022</a:t>
            </a:r>
          </a:p>
        </p:txBody>
      </p:sp>
      <p:sp>
        <p:nvSpPr>
          <p:cNvPr id="3" name="Shape 54">
            <a:extLst>
              <a:ext uri="{FF2B5EF4-FFF2-40B4-BE49-F238E27FC236}">
                <a16:creationId xmlns:a16="http://schemas.microsoft.com/office/drawing/2014/main" id="{18CD5560-1A3F-016A-01C7-7FAC379A5164}"/>
              </a:ext>
            </a:extLst>
          </p:cNvPr>
          <p:cNvSpPr/>
          <p:nvPr/>
        </p:nvSpPr>
        <p:spPr>
          <a:xfrm>
            <a:off x="1859281" y="604702"/>
            <a:ext cx="8534399" cy="653847"/>
          </a:xfrm>
          <a:prstGeom prst="rect">
            <a:avLst/>
          </a:prstGeom>
          <a:ln w="12700">
            <a:miter lim="400000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9442" tIns="49442" rIns="49442" bIns="49442">
            <a:spAutoFit/>
          </a:bodyPr>
          <a:lstStyle/>
          <a:p>
            <a:pPr algn="r">
              <a:defRPr sz="3200" b="1">
                <a:ln w="18415">
                  <a:solidFill>
                    <a:schemeClr val="accent3">
                      <a:lumOff val="44000"/>
                    </a:schemeClr>
                  </a:solidFill>
                </a:ln>
                <a:solidFill>
                  <a:schemeClr val="accent3">
                    <a:lumOff val="44000"/>
                  </a:schemeClr>
                </a:solidFill>
                <a:effectLst>
                  <a:outerShdw blurRad="50800" dist="50800" dir="3600000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en-US" sz="3600" dirty="0">
                <a:ln w="6350">
                  <a:solidFill>
                    <a:schemeClr val="accent3">
                      <a:lumOff val="44000"/>
                    </a:schemeClr>
                  </a:solidFill>
                </a:ln>
              </a:rPr>
              <a:t>SURF Operations</a:t>
            </a:r>
          </a:p>
        </p:txBody>
      </p:sp>
      <p:sp>
        <p:nvSpPr>
          <p:cNvPr id="4" name="Shape 55">
            <a:extLst>
              <a:ext uri="{FF2B5EF4-FFF2-40B4-BE49-F238E27FC236}">
                <a16:creationId xmlns:a16="http://schemas.microsoft.com/office/drawing/2014/main" id="{15EF48B5-9915-17B7-953C-B9B53A991264}"/>
              </a:ext>
            </a:extLst>
          </p:cNvPr>
          <p:cNvSpPr/>
          <p:nvPr/>
        </p:nvSpPr>
        <p:spPr>
          <a:xfrm>
            <a:off x="4245314" y="1433846"/>
            <a:ext cx="6144059" cy="853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9442" tIns="49442" rIns="49442" bIns="49442">
            <a:spAutoFit/>
          </a:bodyPr>
          <a:lstStyle/>
          <a:p>
            <a:pPr algn="r">
              <a:lnSpc>
                <a:spcPct val="100000"/>
              </a:lnSpc>
              <a:spcAft>
                <a:spcPts val="600"/>
              </a:spcAft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50800" dist="50800" dir="2700000" rotWithShape="0">
                    <a:srgbClr val="000000"/>
                  </a:outerShdw>
                </a:effectLst>
              </a:defRPr>
            </a:pPr>
            <a:r>
              <a:rPr lang="en-US" sz="2400" dirty="0"/>
              <a:t>William McElroy</a:t>
            </a:r>
            <a:endParaRPr sz="2400" dirty="0"/>
          </a:p>
          <a:p>
            <a:pPr algn="r">
              <a:lnSpc>
                <a:spcPct val="100000"/>
              </a:lnSpc>
              <a:spcAft>
                <a:spcPts val="600"/>
              </a:spcAft>
              <a:defRPr sz="1800" b="1">
                <a:solidFill>
                  <a:schemeClr val="accent3">
                    <a:lumOff val="44000"/>
                  </a:schemeClr>
                </a:solidFill>
                <a:effectLst>
                  <a:outerShdw blurRad="50800" dist="50800" dir="2700000" rotWithShape="0">
                    <a:srgbClr val="000000"/>
                  </a:outerShdw>
                </a:effectLst>
              </a:defRPr>
            </a:pPr>
            <a:r>
              <a:rPr lang="en-US" sz="2000" dirty="0"/>
              <a:t>Deputy Director for Operations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881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– Buildings &amp; Grounds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9AC48B-998F-44DF-8829-88407879BE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096643"/>
            <a:ext cx="9296400" cy="51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9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0AE68B-7532-0740-BAD6-8AB10F87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23C03D-B64B-424E-9CA4-A96C23FD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Implementation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7584F-FC81-DB4D-8453-4BAA9D668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8743" y="1172595"/>
            <a:ext cx="7790561" cy="24222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ADC45C-73AB-4E42-8EF6-83ACA44B049F}"/>
              </a:ext>
            </a:extLst>
          </p:cNvPr>
          <p:cNvSpPr txBox="1"/>
          <p:nvPr/>
        </p:nvSpPr>
        <p:spPr>
          <a:xfrm>
            <a:off x="2050998" y="3608240"/>
            <a:ext cx="2690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South Dakota Science </a:t>
            </a:r>
            <a:br>
              <a:rPr lang="en-US" b="1" dirty="0"/>
            </a:br>
            <a:r>
              <a:rPr lang="en-US" b="1" dirty="0"/>
              <a:t>and Technology Authority</a:t>
            </a:r>
          </a:p>
          <a:p>
            <a:pPr algn="ctr"/>
            <a:r>
              <a:rPr lang="en-US" b="1" dirty="0"/>
              <a:t>Processes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2B0E0-95DC-984D-AE76-B3617B5686AE}"/>
              </a:ext>
            </a:extLst>
          </p:cNvPr>
          <p:cNvSpPr txBox="1"/>
          <p:nvPr/>
        </p:nvSpPr>
        <p:spPr>
          <a:xfrm>
            <a:off x="4741641" y="3594818"/>
            <a:ext cx="296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Integrated Management </a:t>
            </a:r>
            <a:br>
              <a:rPr lang="en-US" b="1" dirty="0"/>
            </a:br>
            <a:r>
              <a:rPr lang="en-US" b="1" dirty="0"/>
              <a:t>System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A3829-F5F0-7047-84AD-3D152274EEBA}"/>
              </a:ext>
            </a:extLst>
          </p:cNvPr>
          <p:cNvSpPr txBox="1"/>
          <p:nvPr/>
        </p:nvSpPr>
        <p:spPr>
          <a:xfrm>
            <a:off x="7550501" y="3594818"/>
            <a:ext cx="320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International Organization for Standards</a:t>
            </a:r>
          </a:p>
          <a:p>
            <a:pPr algn="ctr"/>
            <a:r>
              <a:rPr lang="en-US" dirty="0"/>
              <a:t>We are required to be in </a:t>
            </a:r>
            <a:br>
              <a:rPr lang="en-US" dirty="0"/>
            </a:br>
            <a:r>
              <a:rPr lang="en-US" dirty="0"/>
              <a:t>compliance with ISO Standards 9001, 14001 and 45001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34AEDC-5289-4C66-848B-3DC49D405A30}"/>
              </a:ext>
            </a:extLst>
          </p:cNvPr>
          <p:cNvSpPr txBox="1">
            <a:spLocks/>
          </p:cNvSpPr>
          <p:nvPr/>
        </p:nvSpPr>
        <p:spPr>
          <a:xfrm>
            <a:off x="2328743" y="5196790"/>
            <a:ext cx="9210114" cy="175432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Integrated Management System in place</a:t>
            </a:r>
          </a:p>
          <a:p>
            <a:pPr marL="285750" indent="-285750"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Successfully passed Stage 2 ISO audit in July 2022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70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57D6-62D9-CA48-BC13-F1B57E29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Planning &amp;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302B4-4A44-EB44-BB01-FCFE88076C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59188" y="7461336"/>
            <a:ext cx="267942" cy="256699"/>
          </a:xfrm>
          <a:prstGeom prst="rect">
            <a:avLst/>
          </a:prstGeom>
          <a:ln w="12700">
            <a:miter lim="400000"/>
          </a:ln>
        </p:spPr>
        <p:txBody>
          <a:bodyPr wrap="none" lIns="35800" tIns="35800" rIns="35800" bIns="35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0" normalizeH="0" baseline="0">
                <a:ln>
                  <a:noFill/>
                </a:ln>
                <a:solidFill>
                  <a:srgbClr val="21692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356874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714994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07311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431229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90588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148707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2506825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2864943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45D22-2973-4A90-B02B-09D23A1EF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83" y="1194070"/>
            <a:ext cx="955793" cy="1270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96502-304B-4D0D-9C57-93283D0F6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65" y="3237805"/>
            <a:ext cx="1918628" cy="730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E2AD6E-DD17-4D21-9AAB-97B2DA7B8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543" y="4741703"/>
            <a:ext cx="2208672" cy="99171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3CA4A4-AE49-41D2-9517-F03691831AB5}"/>
              </a:ext>
            </a:extLst>
          </p:cNvPr>
          <p:cNvSpPr txBox="1">
            <a:spLocks/>
          </p:cNvSpPr>
          <p:nvPr/>
        </p:nvSpPr>
        <p:spPr>
          <a:xfrm>
            <a:off x="3653406" y="1184260"/>
            <a:ext cx="8081994" cy="499842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Fiscal budgets for Operations &amp; Maintenance based activities are built upon the prior year’s baseline and actual costs (loaded into Cobra)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Operations Division Directors meet frequently to analyze work performed against the plan</a:t>
            </a:r>
          </a:p>
          <a:p>
            <a:pPr marL="285750" indent="-285750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Operations &amp; Maintenance priorities are driven by mission need </a:t>
            </a:r>
          </a:p>
          <a:p>
            <a:pPr marL="285750" indent="-285750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Budgeting and scheduling maintenance of antiquated systems is a challenge, but we have experience on our side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D6562-F805-619C-71F7-9638F230F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636040"/>
            <a:ext cx="690264" cy="219916"/>
          </a:xfrm>
        </p:spPr>
        <p:txBody>
          <a:bodyPr/>
          <a:lstStyle/>
          <a:p>
            <a:fld id="{6A867815-C300-4B4A-A7A4-06541D82523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31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744B-2F09-7290-5C7F-2E5F0CC2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Computerized Maintenance Management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0947B-9D52-A4BE-8927-1F5000C17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1713099" y="2358332"/>
            <a:ext cx="3975288" cy="11582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CMMS started in 2013</a:t>
            </a:r>
          </a:p>
          <a:p>
            <a:r>
              <a:rPr lang="en-US" dirty="0"/>
              <a:t>Focus on Sitewide Adoption</a:t>
            </a:r>
          </a:p>
          <a:p>
            <a:r>
              <a:rPr lang="en-US" dirty="0"/>
              <a:t>Not Exclusively Maintenance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26772-E74B-0D6A-7170-12892819B8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59188" y="7461336"/>
            <a:ext cx="267942" cy="256699"/>
          </a:xfrm>
          <a:prstGeom prst="rect">
            <a:avLst/>
          </a:prstGeom>
          <a:ln w="12700">
            <a:miter lim="400000"/>
          </a:ln>
        </p:spPr>
        <p:txBody>
          <a:bodyPr wrap="none" lIns="35800" tIns="35800" rIns="35800" bIns="35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0" normalizeH="0" baseline="0">
                <a:ln>
                  <a:noFill/>
                </a:ln>
                <a:solidFill>
                  <a:srgbClr val="21692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356874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714994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07311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431229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90588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148707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2506825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2864943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C66992-3F9D-61EC-B21D-0FC8442BE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13"/>
          <a:stretch/>
        </p:blipFill>
        <p:spPr>
          <a:xfrm>
            <a:off x="7018758" y="1108326"/>
            <a:ext cx="3080860" cy="2654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3B732A-87C2-C42C-E357-FACC10525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77" y="1108326"/>
            <a:ext cx="3610301" cy="850503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63DD13E-9516-4B9C-A6C9-6E81DC8C5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663085"/>
              </p:ext>
            </p:extLst>
          </p:nvPr>
        </p:nvGraphicFramePr>
        <p:xfrm>
          <a:off x="6330677" y="4015474"/>
          <a:ext cx="4322585" cy="242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41F2F1E-FF33-E355-6B63-7A7CE28579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387395"/>
              </p:ext>
            </p:extLst>
          </p:nvPr>
        </p:nvGraphicFramePr>
        <p:xfrm>
          <a:off x="1713099" y="4015474"/>
          <a:ext cx="4034118" cy="2420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126C2FB-42AF-ECFE-DD58-670AB8A7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636040"/>
            <a:ext cx="690264" cy="219916"/>
          </a:xfrm>
        </p:spPr>
        <p:txBody>
          <a:bodyPr/>
          <a:lstStyle/>
          <a:p>
            <a:fld id="{6A867815-C300-4B4A-A7A4-06541D82523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96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0026-238D-43BE-BED2-3DAD2E8B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Shift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D05FB9-7764-46C2-ADBF-74A1817344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28" t="14000" r="15528"/>
          <a:stretch/>
        </p:blipFill>
        <p:spPr>
          <a:xfrm>
            <a:off x="8154153" y="1055518"/>
            <a:ext cx="2261715" cy="1752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3EC3A2-7DCC-28C0-93BA-803E4451E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658" y="3663340"/>
            <a:ext cx="6580654" cy="272302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F37635-FEB4-4870-C96D-7B6F13F09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1742513" y="1045775"/>
            <a:ext cx="6202457" cy="211784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Maintenance focus has been to transition from reactive to proactive</a:t>
            </a:r>
          </a:p>
          <a:p>
            <a:r>
              <a:rPr lang="en-US" dirty="0"/>
              <a:t>Working to correctly document assets and create preventative maintenance schedule(s) accordingly</a:t>
            </a:r>
          </a:p>
          <a:p>
            <a:r>
              <a:rPr lang="en-US" dirty="0"/>
              <a:t>Using corrective (reactive) maintenance vs. preventative as a metric to determine effectiveness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E0EC756-B419-41C6-98D8-73420E3545A4}"/>
              </a:ext>
            </a:extLst>
          </p:cNvPr>
          <p:cNvGraphicFramePr>
            <a:graphicFrameLocks/>
          </p:cNvGraphicFramePr>
          <p:nvPr/>
        </p:nvGraphicFramePr>
        <p:xfrm>
          <a:off x="6017566" y="3663341"/>
          <a:ext cx="4398301" cy="272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8A6F512-D6F5-7499-E928-66FFFA8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636040"/>
            <a:ext cx="690264" cy="219916"/>
          </a:xfrm>
        </p:spPr>
        <p:txBody>
          <a:bodyPr/>
          <a:lstStyle/>
          <a:p>
            <a:fld id="{6A867815-C300-4B4A-A7A4-06541D82523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5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AAB854-1CB3-488F-90A4-433BBBC13586}"/>
              </a:ext>
            </a:extLst>
          </p:cNvPr>
          <p:cNvSpPr txBox="1">
            <a:spLocks/>
          </p:cNvSpPr>
          <p:nvPr/>
        </p:nvSpPr>
        <p:spPr>
          <a:xfrm>
            <a:off x="4144197" y="3328489"/>
            <a:ext cx="3903606" cy="185216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Questions?</a:t>
            </a:r>
          </a:p>
          <a:p>
            <a:pPr marL="285750" indent="-285750"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3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956345"/>
          </a:xfrm>
        </p:spPr>
        <p:txBody>
          <a:bodyPr>
            <a:normAutofit/>
          </a:bodyPr>
          <a:lstStyle/>
          <a:p>
            <a:r>
              <a:rPr lang="en-US" dirty="0"/>
              <a:t>William McElroy – Deputy Director for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63585" y="1043415"/>
            <a:ext cx="11698448" cy="5089923"/>
          </a:xfrm>
        </p:spPr>
        <p:txBody>
          <a:bodyPr>
            <a:normAutofit/>
          </a:bodyPr>
          <a:lstStyle/>
          <a:p>
            <a:r>
              <a:rPr lang="en-US" sz="1765" dirty="0"/>
              <a:t>Employed by the South Dakota Science and Technology Authority (SDSTA) for nine+ years</a:t>
            </a:r>
          </a:p>
          <a:p>
            <a:pPr lvl="1"/>
            <a:r>
              <a:rPr lang="en-US" sz="1412" dirty="0"/>
              <a:t>Project Manager (PM) for Davis Campus excavation and fit out</a:t>
            </a:r>
          </a:p>
          <a:p>
            <a:pPr lvl="1"/>
            <a:r>
              <a:rPr lang="en-US" sz="1412" dirty="0"/>
              <a:t>PM for Ross Shaft rehabilitation from inception to 3500L construction</a:t>
            </a:r>
          </a:p>
          <a:p>
            <a:pPr lvl="1"/>
            <a:r>
              <a:rPr lang="en-US" sz="1412" dirty="0"/>
              <a:t>Served as Director of Underground Access and Operations Program Manager</a:t>
            </a:r>
          </a:p>
          <a:p>
            <a:pPr lvl="1"/>
            <a:r>
              <a:rPr lang="en-US" sz="1412" dirty="0"/>
              <a:t>Currently serving as Deputy Director for Operations</a:t>
            </a:r>
          </a:p>
          <a:p>
            <a:pPr lvl="2"/>
            <a:r>
              <a:rPr lang="en-US" sz="1412" dirty="0"/>
              <a:t>Responsible for Underground/Surface Operations, Engineering, IT and QA/QC</a:t>
            </a:r>
          </a:p>
          <a:p>
            <a:endParaRPr lang="en-US" sz="441" dirty="0"/>
          </a:p>
          <a:p>
            <a:r>
              <a:rPr lang="en-US" sz="1765" dirty="0"/>
              <a:t>Executive Leadership experience with public and privately funded projects, and volunteer organizations</a:t>
            </a:r>
          </a:p>
          <a:p>
            <a:pPr lvl="1"/>
            <a:r>
              <a:rPr lang="en-US" sz="1412" dirty="0"/>
              <a:t>President of Ainsworth-Benning Construction, A Journey Group company for four years</a:t>
            </a:r>
          </a:p>
          <a:p>
            <a:pPr lvl="1"/>
            <a:r>
              <a:rPr lang="en-US" sz="1412" dirty="0"/>
              <a:t>10-year contract employee for Science Applications International Corp, Raytheon &amp; Stinger Graffarian Technologies (aerospace contractor to the U.S. Geological Survey)</a:t>
            </a:r>
          </a:p>
          <a:p>
            <a:pPr marL="0" indent="0">
              <a:buNone/>
            </a:pPr>
            <a:endParaRPr lang="en-US" sz="529" dirty="0"/>
          </a:p>
          <a:p>
            <a:r>
              <a:rPr lang="en-US" sz="1765" dirty="0"/>
              <a:t>Certified as a Project Management Professional (PMP)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"/>
          </p:nvPr>
        </p:nvSpPr>
        <p:spPr>
          <a:xfrm>
            <a:off x="8559188" y="7461336"/>
            <a:ext cx="267942" cy="256699"/>
          </a:xfrm>
          <a:prstGeom prst="rect">
            <a:avLst/>
          </a:prstGeom>
          <a:ln w="12700">
            <a:miter lim="400000"/>
          </a:ln>
        </p:spPr>
        <p:txBody>
          <a:bodyPr wrap="none" lIns="35800" tIns="35800" rIns="35800" bIns="35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0" normalizeH="0" baseline="0">
                <a:ln>
                  <a:noFill/>
                </a:ln>
                <a:solidFill>
                  <a:srgbClr val="21692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356874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714994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07311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431229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90588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148707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2506825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2864943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0370E46-E85B-097F-A5F0-3F05C416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636040"/>
            <a:ext cx="690264" cy="219916"/>
          </a:xfrm>
        </p:spPr>
        <p:txBody>
          <a:bodyPr/>
          <a:lstStyle/>
          <a:p>
            <a:fld id="{6A867815-C300-4B4A-A7A4-06541D82523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0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6D1716-8CFC-4536-9F4D-915FC7563B30}"/>
              </a:ext>
            </a:extLst>
          </p:cNvPr>
          <p:cNvSpPr txBox="1">
            <a:spLocks/>
          </p:cNvSpPr>
          <p:nvPr/>
        </p:nvSpPr>
        <p:spPr>
          <a:xfrm>
            <a:off x="182183" y="1182537"/>
            <a:ext cx="9712588" cy="576857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Scope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Staffing</a:t>
            </a:r>
          </a:p>
          <a:p>
            <a:pPr marL="285750" indent="-285750"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 Implementation</a:t>
            </a:r>
          </a:p>
          <a:p>
            <a:pPr marL="285750" indent="-285750"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 Planning &amp; Execution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Computerized Maintenance Management System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Making a Shift</a:t>
            </a:r>
          </a:p>
          <a:p>
            <a:pPr marL="285750" indent="-285750"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7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- Shafts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6D1716-8CFC-4536-9F4D-915FC7563B30}"/>
              </a:ext>
            </a:extLst>
          </p:cNvPr>
          <p:cNvSpPr txBox="1">
            <a:spLocks/>
          </p:cNvSpPr>
          <p:nvPr/>
        </p:nvSpPr>
        <p:spPr>
          <a:xfrm>
            <a:off x="249294" y="1031536"/>
            <a:ext cx="11675655" cy="50085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93D064-A891-4633-9F19-BE72C06DC4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822" y="1786701"/>
            <a:ext cx="5555673" cy="433777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F4A3C2-B4B0-4435-B928-C595D6F7DE47}"/>
              </a:ext>
            </a:extLst>
          </p:cNvPr>
          <p:cNvSpPr txBox="1">
            <a:spLocks/>
          </p:cNvSpPr>
          <p:nvPr/>
        </p:nvSpPr>
        <p:spPr>
          <a:xfrm>
            <a:off x="7854237" y="1100666"/>
            <a:ext cx="4223112" cy="416342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Yates Shaft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Funded through the Cooperative Agreement (CA)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80+ year old timber shaft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science 4 days per week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SDSTA access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Inspect and Maintain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Top-Down Maintenance (TDM) Program</a:t>
            </a:r>
          </a:p>
          <a:p>
            <a:pPr marL="628650" lvl="1" indent="-285750"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Ross Shaft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15% funded through the CA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Inspect and Maintain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Dedicated to LBNF excavation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Shaft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recently rehabilitated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 option for removing waste rock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dewatering housed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Ross side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27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- Yates Shaft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6D1716-8CFC-4536-9F4D-915FC7563B30}"/>
              </a:ext>
            </a:extLst>
          </p:cNvPr>
          <p:cNvSpPr txBox="1">
            <a:spLocks/>
          </p:cNvSpPr>
          <p:nvPr/>
        </p:nvSpPr>
        <p:spPr>
          <a:xfrm>
            <a:off x="249294" y="1031536"/>
            <a:ext cx="11675655" cy="50085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F4A3C2-B4B0-4435-B928-C595D6F7DE47}"/>
              </a:ext>
            </a:extLst>
          </p:cNvPr>
          <p:cNvSpPr txBox="1">
            <a:spLocks/>
          </p:cNvSpPr>
          <p:nvPr/>
        </p:nvSpPr>
        <p:spPr>
          <a:xfrm>
            <a:off x="161344" y="942400"/>
            <a:ext cx="11411080" cy="110144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Top-Down Maintenance effort in Utility Compartment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Concentration on timber structure, removing utilities and installing ground support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July through December 2021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Content Placeholder 7" descr="A picture containing dirty&#10;&#10;Description automatically generated">
            <a:extLst>
              <a:ext uri="{FF2B5EF4-FFF2-40B4-BE49-F238E27FC236}">
                <a16:creationId xmlns:a16="http://schemas.microsoft.com/office/drawing/2014/main" id="{2CB599E0-3FB1-4DD4-85AA-50D379CFAC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94" y="2938525"/>
            <a:ext cx="3682414" cy="2761811"/>
          </a:xfrm>
          <a:prstGeom prst="rect">
            <a:avLst/>
          </a:prstGeom>
        </p:spPr>
      </p:pic>
      <p:pic>
        <p:nvPicPr>
          <p:cNvPr id="11" name="Content Placeholder 10" descr="A picture containing wooden, wood, lumber, dirty&#10;&#10;Description automatically generated">
            <a:extLst>
              <a:ext uri="{FF2B5EF4-FFF2-40B4-BE49-F238E27FC236}">
                <a16:creationId xmlns:a16="http://schemas.microsoft.com/office/drawing/2014/main" id="{079E89BA-F1FE-4CE5-9757-DE4B71B445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100" y="1793493"/>
            <a:ext cx="2527552" cy="3906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FD8F4F-A884-406F-905B-B6AE8C8257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556" y="2373712"/>
            <a:ext cx="4874821" cy="331046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1FF4EF8-1727-4F7B-B7B1-C357FDB22624}"/>
              </a:ext>
            </a:extLst>
          </p:cNvPr>
          <p:cNvSpPr txBox="1">
            <a:spLocks/>
          </p:cNvSpPr>
          <p:nvPr/>
        </p:nvSpPr>
        <p:spPr>
          <a:xfrm>
            <a:off x="480969" y="1600045"/>
            <a:ext cx="11675655" cy="50085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7D6363B-5C74-4B8B-B336-7D6F5EAF878D}"/>
              </a:ext>
            </a:extLst>
          </p:cNvPr>
          <p:cNvSpPr txBox="1">
            <a:spLocks/>
          </p:cNvSpPr>
          <p:nvPr/>
        </p:nvSpPr>
        <p:spPr>
          <a:xfrm>
            <a:off x="978435" y="5738569"/>
            <a:ext cx="2224131" cy="3564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1850L before TDM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BCF7C1B-D330-4868-B448-618D6D5CDC0F}"/>
              </a:ext>
            </a:extLst>
          </p:cNvPr>
          <p:cNvSpPr txBox="1">
            <a:spLocks/>
          </p:cNvSpPr>
          <p:nvPr/>
        </p:nvSpPr>
        <p:spPr>
          <a:xfrm>
            <a:off x="4253810" y="5700336"/>
            <a:ext cx="2224131" cy="3564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1850L after TDM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5F38F2-33F1-47A7-A9BD-9FB10BE21D31}"/>
              </a:ext>
            </a:extLst>
          </p:cNvPr>
          <p:cNvSpPr txBox="1">
            <a:spLocks/>
          </p:cNvSpPr>
          <p:nvPr/>
        </p:nvSpPr>
        <p:spPr>
          <a:xfrm>
            <a:off x="7032556" y="5737368"/>
            <a:ext cx="4943544" cy="35646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Infrastructure Tech installing ground control</a:t>
            </a:r>
            <a:endParaRPr lang="en-US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8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- Hoists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9E4A5-A7AA-41EA-88DF-CE589905DE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80" y="1110381"/>
            <a:ext cx="5125302" cy="2880147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3950FB-3460-4010-BD96-C64DDF9C0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798" y="1110381"/>
            <a:ext cx="4342137" cy="289061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4805C05-6C3F-47C4-BF7E-D41C1F864862}"/>
              </a:ext>
            </a:extLst>
          </p:cNvPr>
          <p:cNvSpPr txBox="1">
            <a:spLocks/>
          </p:cNvSpPr>
          <p:nvPr/>
        </p:nvSpPr>
        <p:spPr>
          <a:xfrm>
            <a:off x="142274" y="4263141"/>
            <a:ext cx="4223112" cy="200848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Yates Hoisting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Funded through the CA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science 4 days per week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Inspect and maintain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Motor/generators have been refurbished, require TLC</a:t>
            </a:r>
          </a:p>
          <a:p>
            <a:pPr marL="628650" lvl="1" indent="-285750"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E753A33-252E-4051-8EB3-D1AF064BC3F1}"/>
              </a:ext>
            </a:extLst>
          </p:cNvPr>
          <p:cNvSpPr txBox="1">
            <a:spLocks/>
          </p:cNvSpPr>
          <p:nvPr/>
        </p:nvSpPr>
        <p:spPr>
          <a:xfrm>
            <a:off x="5715058" y="4267890"/>
            <a:ext cx="4223112" cy="225953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Ross Hoisting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85% dedicated to LBNF excavation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LBNF skipping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LBNF material handing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LBNF personnel transport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Upgraded components in 2021</a:t>
            </a:r>
          </a:p>
          <a:p>
            <a:pPr marL="628650" lvl="1" indent="-285750"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AC95220-C6B2-44A9-A636-618E780DDE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253" y="2443358"/>
            <a:ext cx="2796756" cy="22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0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- Ventilation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6D1716-8CFC-4536-9F4D-915FC7563B30}"/>
              </a:ext>
            </a:extLst>
          </p:cNvPr>
          <p:cNvSpPr txBox="1">
            <a:spLocks/>
          </p:cNvSpPr>
          <p:nvPr/>
        </p:nvSpPr>
        <p:spPr>
          <a:xfrm>
            <a:off x="7234858" y="3188044"/>
            <a:ext cx="4673249" cy="35687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Oro Hondo system to be upgraded this year through the IIP</a:t>
            </a:r>
          </a:p>
          <a:p>
            <a:pPr marL="285750" indent="-285750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Replacing auxiliary 350 HP fan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,000 HP</a:t>
            </a:r>
          </a:p>
          <a:p>
            <a:pPr marL="285750" indent="-285750"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912A90-2C15-4FAE-8BF9-4B7FD50384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51" y="1138027"/>
            <a:ext cx="5703913" cy="3568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EB6C0A-27BF-4E29-8687-D64C769D44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593" y="4132613"/>
            <a:ext cx="3401577" cy="21409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E489A2-3ADE-414C-B55C-81FDA42C07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169" y="3671651"/>
            <a:ext cx="3793595" cy="166294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0A3FB1-BBB5-41A8-A0D2-0E6D33FB2583}"/>
              </a:ext>
            </a:extLst>
          </p:cNvPr>
          <p:cNvSpPr txBox="1">
            <a:spLocks/>
          </p:cNvSpPr>
          <p:nvPr/>
        </p:nvSpPr>
        <p:spPr>
          <a:xfrm>
            <a:off x="6083652" y="913720"/>
            <a:ext cx="5703913" cy="32188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Oro Hondo and 5-Shaft are dedicated to providing exhaust ventilation</a:t>
            </a:r>
          </a:p>
          <a:p>
            <a:pPr marL="285750" indent="-285750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Underground ventilation controls are installed and maintained to adjust air flow where/when needed</a:t>
            </a:r>
          </a:p>
          <a:p>
            <a:pPr marL="285750" indent="-285750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Continual monitoring of underground ventilation is required and is adjusted to keep pace with changing conditions</a:t>
            </a:r>
          </a:p>
          <a:p>
            <a:pPr marL="285750" indent="-285750">
              <a:spcBef>
                <a:spcPts val="0"/>
              </a:spcBef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6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- WWTP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C83DDF-0397-4932-AD01-E248CB1940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291" y="1117451"/>
            <a:ext cx="3493216" cy="18609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C84120-59E4-439D-80B2-1209CD5263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76" y="3464488"/>
            <a:ext cx="6169861" cy="2144653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C3842DC-431B-4F8C-B95D-4A6C27E374BA}"/>
              </a:ext>
            </a:extLst>
          </p:cNvPr>
          <p:cNvGrpSpPr/>
          <p:nvPr/>
        </p:nvGrpSpPr>
        <p:grpSpPr>
          <a:xfrm>
            <a:off x="6869553" y="3243452"/>
            <a:ext cx="4484248" cy="3337711"/>
            <a:chOff x="115464" y="1481647"/>
            <a:chExt cx="4810838" cy="396240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EC614E-2AA3-4A8C-8BCF-878A7240A318}"/>
                </a:ext>
              </a:extLst>
            </p:cNvPr>
            <p:cNvSpPr txBox="1"/>
            <p:nvPr/>
          </p:nvSpPr>
          <p:spPr>
            <a:xfrm>
              <a:off x="1941039" y="2875568"/>
              <a:ext cx="28896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(1) 6-HMTA3 Pump</a:t>
              </a:r>
            </a:p>
            <a:p>
              <a:r>
                <a:rPr lang="en-US" sz="1200" dirty="0"/>
                <a:t>(1) 700 HP GE Motor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26E1E19-0391-440C-A874-83021646B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871" y="2319675"/>
              <a:ext cx="210616" cy="27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8B17E9C-83AA-460F-A677-5AE8177FB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871" y="2877599"/>
              <a:ext cx="210616" cy="27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43CA426-DB87-433E-B213-B4DA7BAA0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871" y="3435523"/>
              <a:ext cx="210616" cy="27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A6CF58-9533-4518-80DC-F89E80FED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871" y="4105032"/>
              <a:ext cx="210616" cy="278962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53DE29B-9D6E-4751-95D1-4272F69FF39B}"/>
                </a:ext>
              </a:extLst>
            </p:cNvPr>
            <p:cNvSpPr/>
            <p:nvPr/>
          </p:nvSpPr>
          <p:spPr>
            <a:xfrm>
              <a:off x="1172302" y="4216616"/>
              <a:ext cx="658295" cy="16737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/>
                <a:t>5000L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0FA40B1-67F5-44AD-AFA3-67A554F9F224}"/>
                </a:ext>
              </a:extLst>
            </p:cNvPr>
            <p:cNvSpPr/>
            <p:nvPr/>
          </p:nvSpPr>
          <p:spPr>
            <a:xfrm>
              <a:off x="1172302" y="2431259"/>
              <a:ext cx="658295" cy="16737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1250L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E56C7A-F730-4776-A589-66AD427D8100}"/>
                </a:ext>
              </a:extLst>
            </p:cNvPr>
            <p:cNvSpPr/>
            <p:nvPr/>
          </p:nvSpPr>
          <p:spPr>
            <a:xfrm>
              <a:off x="1172302" y="2989183"/>
              <a:ext cx="658295" cy="16737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/>
                <a:t>2450L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DF8BE5-A51A-429B-9246-5E941BA30571}"/>
                </a:ext>
              </a:extLst>
            </p:cNvPr>
            <p:cNvSpPr/>
            <p:nvPr/>
          </p:nvSpPr>
          <p:spPr>
            <a:xfrm>
              <a:off x="1172302" y="3547107"/>
              <a:ext cx="658295" cy="16737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/>
                <a:t>3650L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8D9267-3D4A-4F22-8185-E8E57EB46C12}"/>
                </a:ext>
              </a:extLst>
            </p:cNvPr>
            <p:cNvSpPr/>
            <p:nvPr/>
          </p:nvSpPr>
          <p:spPr>
            <a:xfrm rot="5400000">
              <a:off x="-124802" y="4887527"/>
              <a:ext cx="948471" cy="16457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8A7C3BD-6060-442F-AD4D-A925E3F3B7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7" y="4662956"/>
              <a:ext cx="210616" cy="27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FECD7C-FFB3-4563-9B82-A31689E143FE}"/>
                </a:ext>
              </a:extLst>
            </p:cNvPr>
            <p:cNvSpPr txBox="1"/>
            <p:nvPr/>
          </p:nvSpPr>
          <p:spPr>
            <a:xfrm>
              <a:off x="569588" y="4718748"/>
              <a:ext cx="2116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6500L – Deep Well Pump</a:t>
              </a:r>
            </a:p>
          </p:txBody>
        </p:sp>
        <p:cxnSp>
          <p:nvCxnSpPr>
            <p:cNvPr id="27" name="Elbow Connector 79">
              <a:extLst>
                <a:ext uri="{FF2B5EF4-FFF2-40B4-BE49-F238E27FC236}">
                  <a16:creationId xmlns:a16="http://schemas.microsoft.com/office/drawing/2014/main" id="{97BBCAC8-0778-4B05-A709-001FB3513C06}"/>
                </a:ext>
              </a:extLst>
            </p:cNvPr>
            <p:cNvCxnSpPr>
              <a:stCxn id="24" idx="1"/>
              <a:endCxn id="19" idx="1"/>
            </p:cNvCxnSpPr>
            <p:nvPr/>
          </p:nvCxnSpPr>
          <p:spPr>
            <a:xfrm rot="5400000" flipH="1" flipV="1">
              <a:off x="525619" y="4068327"/>
              <a:ext cx="251066" cy="603437"/>
            </a:xfrm>
            <a:prstGeom prst="bentConnector2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hape 25">
              <a:extLst>
                <a:ext uri="{FF2B5EF4-FFF2-40B4-BE49-F238E27FC236}">
                  <a16:creationId xmlns:a16="http://schemas.microsoft.com/office/drawing/2014/main" id="{03D3402E-1604-44FA-AE29-4545915C6DE9}"/>
                </a:ext>
              </a:extLst>
            </p:cNvPr>
            <p:cNvCxnSpPr>
              <a:endCxn id="18" idx="1"/>
            </p:cNvCxnSpPr>
            <p:nvPr/>
          </p:nvCxnSpPr>
          <p:spPr>
            <a:xfrm rot="16200000" flipV="1">
              <a:off x="769209" y="3758665"/>
              <a:ext cx="641613" cy="274290"/>
            </a:xfrm>
            <a:prstGeom prst="bentConnector4">
              <a:avLst>
                <a:gd name="adj1" fmla="val 39130"/>
                <a:gd name="adj2" fmla="val 160000"/>
              </a:avLst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hape 26">
              <a:extLst>
                <a:ext uri="{FF2B5EF4-FFF2-40B4-BE49-F238E27FC236}">
                  <a16:creationId xmlns:a16="http://schemas.microsoft.com/office/drawing/2014/main" id="{59E59606-1FE9-4703-BC29-9BC7C7807123}"/>
                </a:ext>
              </a:extLst>
            </p:cNvPr>
            <p:cNvCxnSpPr>
              <a:endCxn id="17" idx="1"/>
            </p:cNvCxnSpPr>
            <p:nvPr/>
          </p:nvCxnSpPr>
          <p:spPr>
            <a:xfrm rot="16200000" flipV="1">
              <a:off x="825001" y="3144949"/>
              <a:ext cx="530028" cy="274290"/>
            </a:xfrm>
            <a:prstGeom prst="bentConnector4">
              <a:avLst>
                <a:gd name="adj1" fmla="val 36842"/>
                <a:gd name="adj2" fmla="val 160000"/>
              </a:avLst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hape 27">
              <a:extLst>
                <a:ext uri="{FF2B5EF4-FFF2-40B4-BE49-F238E27FC236}">
                  <a16:creationId xmlns:a16="http://schemas.microsoft.com/office/drawing/2014/main" id="{D84326FC-BBBE-422A-9771-F64A03307EEA}"/>
                </a:ext>
              </a:extLst>
            </p:cNvPr>
            <p:cNvCxnSpPr>
              <a:endCxn id="16" idx="1"/>
            </p:cNvCxnSpPr>
            <p:nvPr/>
          </p:nvCxnSpPr>
          <p:spPr>
            <a:xfrm rot="16200000" flipV="1">
              <a:off x="825001" y="2587025"/>
              <a:ext cx="530028" cy="274290"/>
            </a:xfrm>
            <a:prstGeom prst="bentConnector4">
              <a:avLst>
                <a:gd name="adj1" fmla="val 36842"/>
                <a:gd name="adj2" fmla="val 160000"/>
              </a:avLst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hape 34">
              <a:extLst>
                <a:ext uri="{FF2B5EF4-FFF2-40B4-BE49-F238E27FC236}">
                  <a16:creationId xmlns:a16="http://schemas.microsoft.com/office/drawing/2014/main" id="{8FA8B61C-E593-410B-87B3-2C47BBE827BF}"/>
                </a:ext>
              </a:extLst>
            </p:cNvPr>
            <p:cNvCxnSpPr>
              <a:stCxn id="21" idx="0"/>
            </p:cNvCxnSpPr>
            <p:nvPr/>
          </p:nvCxnSpPr>
          <p:spPr>
            <a:xfrm rot="16200000" flipV="1">
              <a:off x="478025" y="1407833"/>
              <a:ext cx="660868" cy="1385983"/>
            </a:xfrm>
            <a:prstGeom prst="bentConnector2">
              <a:avLst/>
            </a:prstGeom>
            <a:ln w="381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74CED24-2742-44AC-A742-5E36F9AA7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533" y="1613639"/>
              <a:ext cx="210616" cy="27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D1BDDE-2A88-481D-B3C3-F8D1DC3093D6}"/>
                </a:ext>
              </a:extLst>
            </p:cNvPr>
            <p:cNvSpPr txBox="1"/>
            <p:nvPr/>
          </p:nvSpPr>
          <p:spPr>
            <a:xfrm>
              <a:off x="1901706" y="1481647"/>
              <a:ext cx="1905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Spares on surface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CB5E236-250D-4F1E-9D44-E4D242F7FB52}"/>
                </a:ext>
              </a:extLst>
            </p:cNvPr>
            <p:cNvSpPr txBox="1"/>
            <p:nvPr/>
          </p:nvSpPr>
          <p:spPr>
            <a:xfrm>
              <a:off x="1941037" y="2293759"/>
              <a:ext cx="27941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(1) 6-HMTA3 Pump</a:t>
              </a:r>
            </a:p>
            <a:p>
              <a:r>
                <a:rPr lang="en-US" sz="1200" dirty="0"/>
                <a:t>(1) 700 HP GE Motor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4427A8-FFA4-42BB-93F5-789253D94C50}"/>
                </a:ext>
              </a:extLst>
            </p:cNvPr>
            <p:cNvSpPr txBox="1"/>
            <p:nvPr/>
          </p:nvSpPr>
          <p:spPr>
            <a:xfrm>
              <a:off x="2159061" y="1649024"/>
              <a:ext cx="2047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/>
              <a:r>
                <a:rPr lang="en-US" sz="1200" dirty="0"/>
                <a:t>(3) 6-HMTA3 Pumps</a:t>
              </a:r>
            </a:p>
            <a:p>
              <a:r>
                <a:rPr lang="en-US" sz="1200" dirty="0"/>
                <a:t>(3) 700 HP GE Motors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2B8199E-20BA-40C4-94E4-BD87562501B0}"/>
                </a:ext>
              </a:extLst>
            </p:cNvPr>
            <p:cNvSpPr txBox="1"/>
            <p:nvPr/>
          </p:nvSpPr>
          <p:spPr>
            <a:xfrm>
              <a:off x="624446" y="4941917"/>
              <a:ext cx="301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(1) Multi-Stage Pump</a:t>
              </a:r>
            </a:p>
            <a:p>
              <a:r>
                <a:rPr lang="en-US" sz="1200" dirty="0"/>
                <a:t>(1) 520 HP Motor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C604C3C-14D7-4FFC-8139-6EE5165B05E2}"/>
                </a:ext>
              </a:extLst>
            </p:cNvPr>
            <p:cNvSpPr txBox="1"/>
            <p:nvPr/>
          </p:nvSpPr>
          <p:spPr>
            <a:xfrm>
              <a:off x="1941039" y="4110163"/>
              <a:ext cx="2985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(1) 6-HMTA3 Pump</a:t>
              </a:r>
            </a:p>
            <a:p>
              <a:r>
                <a:rPr lang="en-US" sz="1200" dirty="0"/>
                <a:t>(1) 700 HP GE Motor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720FA11-040C-4A72-9323-6423DD6CC571}"/>
                </a:ext>
              </a:extLst>
            </p:cNvPr>
            <p:cNvSpPr txBox="1"/>
            <p:nvPr/>
          </p:nvSpPr>
          <p:spPr>
            <a:xfrm>
              <a:off x="1941038" y="3432061"/>
              <a:ext cx="2985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(1) 6-HMTA3 Pump</a:t>
              </a:r>
            </a:p>
            <a:p>
              <a:r>
                <a:rPr lang="en-US" sz="1200" dirty="0"/>
                <a:t>(1) 700 HP GE Motor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E376AEA-35B1-449F-873E-29D177A43105}"/>
                </a:ext>
              </a:extLst>
            </p:cNvPr>
            <p:cNvCxnSpPr/>
            <p:nvPr/>
          </p:nvCxnSpPr>
          <p:spPr>
            <a:xfrm>
              <a:off x="115464" y="2120156"/>
              <a:ext cx="3386796" cy="7697"/>
            </a:xfrm>
            <a:prstGeom prst="line">
              <a:avLst/>
            </a:prstGeom>
            <a:ln>
              <a:solidFill>
                <a:srgbClr val="9966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5B46CDC-850A-4213-870B-6E3E75D8AF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112" y="1062747"/>
            <a:ext cx="2881989" cy="19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0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– Other Support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6D1716-8CFC-4536-9F4D-915FC7563B30}"/>
              </a:ext>
            </a:extLst>
          </p:cNvPr>
          <p:cNvSpPr txBox="1">
            <a:spLocks/>
          </p:cNvSpPr>
          <p:nvPr/>
        </p:nvSpPr>
        <p:spPr>
          <a:xfrm>
            <a:off x="336645" y="4493260"/>
            <a:ext cx="3903606" cy="185216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Logistics support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Maintain access ways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Infrastructure support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IT/Comms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Waste management</a:t>
            </a:r>
          </a:p>
          <a:p>
            <a:pPr marL="285750" indent="-285750"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C319A2-0666-42BA-B29F-9F5F6DAD78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73" y="1651000"/>
            <a:ext cx="4194728" cy="27748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4AAE-B06D-43FF-9809-34D194038A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10" y="995767"/>
            <a:ext cx="4558755" cy="30310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385FDE-8281-4F8A-BE33-4B37C8CCF1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132680"/>
            <a:ext cx="4945138" cy="3289300"/>
          </a:xfrm>
          <a:prstGeom prst="rect">
            <a:avLst/>
          </a:prstGeom>
        </p:spPr>
      </p:pic>
      <p:pic>
        <p:nvPicPr>
          <p:cNvPr id="1026" name="8EBD72A9-16B1-4399-B776-6E1C545208C6">
            <a:extLst>
              <a:ext uri="{FF2B5EF4-FFF2-40B4-BE49-F238E27FC236}">
                <a16:creationId xmlns:a16="http://schemas.microsoft.com/office/drawing/2014/main" id="{364D1F41-A48E-48D4-8D70-E6D73A359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131" y="2884706"/>
            <a:ext cx="2768997" cy="369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09314D2B-422C-48FF-B932-E133507684B9">
            <a:extLst>
              <a:ext uri="{FF2B5EF4-FFF2-40B4-BE49-F238E27FC236}">
                <a16:creationId xmlns:a16="http://schemas.microsoft.com/office/drawing/2014/main" id="{5782024C-1A29-42E6-B603-406A265F2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9008" y="1031536"/>
            <a:ext cx="2584847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196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12754</TotalTime>
  <Words>698</Words>
  <Application>Microsoft Macintosh PowerPoint</Application>
  <PresentationFormat>Widescreen</PresentationFormat>
  <Paragraphs>163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William McElroy – Deputy Director for Operations</vt:lpstr>
      <vt:lpstr>Topics</vt:lpstr>
      <vt:lpstr>Scope - Shafts</vt:lpstr>
      <vt:lpstr>Scope - Yates Shaft</vt:lpstr>
      <vt:lpstr>Scope - Hoists</vt:lpstr>
      <vt:lpstr>Scope - Ventilation</vt:lpstr>
      <vt:lpstr>Scope - WWTP</vt:lpstr>
      <vt:lpstr>Scope – Other Support</vt:lpstr>
      <vt:lpstr>Scope – Buildings &amp; Grounds</vt:lpstr>
      <vt:lpstr>ISO Implementation</vt:lpstr>
      <vt:lpstr>Work Planning &amp; Execution</vt:lpstr>
      <vt:lpstr>Computerized Maintenance Management System</vt:lpstr>
      <vt:lpstr>Making a Shift</vt:lpstr>
      <vt:lpstr>Thank You</vt:lpstr>
    </vt:vector>
  </TitlesOfParts>
  <Company>Black Hills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Webb, KariM</dc:creator>
  <cp:lastModifiedBy>Constance A. Walter</cp:lastModifiedBy>
  <cp:revision>97</cp:revision>
  <cp:lastPrinted>2022-05-11T15:50:43Z</cp:lastPrinted>
  <dcterms:created xsi:type="dcterms:W3CDTF">2016-09-28T17:31:43Z</dcterms:created>
  <dcterms:modified xsi:type="dcterms:W3CDTF">2022-10-28T13:21:39Z</dcterms:modified>
</cp:coreProperties>
</file>